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77ED08-FD02-4E66-A64C-2DBD43160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03AFC5D-9986-4EBF-AD2F-EBDDC1A38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8CE522-2625-4ED1-BD1F-6B3246221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0C5CBD-0A34-4962-A8B3-1DA9F8335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FC8A9B-59E2-4969-B63F-8A038A204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0592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213A50-2451-4F11-9BCE-D7AB808DA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E28F26E-D8EB-40BB-8DA3-683E8F4E4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028F1-4982-4442-BC5F-261B51B59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CA830C-C1FB-4345-9BA3-CDC327E14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342B19-32A4-49EB-80CC-3D9D5C55D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5883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9AA12D3-0E5E-46A6-925F-115183BC2F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EB31C7-35DD-4C7D-ABD3-143AC6333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589CFA-353E-43E8-95C5-27D9F3B0B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BEE2C9-A0A3-4092-B8E3-4D58EF729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52430E-FC9D-47DE-9EC8-09F3C3813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875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C38C23-0E08-4527-AB40-EFEE04B6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F6754A-D107-4C55-9E57-8F584E08E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AD5E91-7E4C-42CC-A4B9-8B10E1D2C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4AE549-50BD-40CE-BEBE-A4B7CC168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430C5E-5015-46F1-86F1-9734B4FDA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334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89FD2F-86AD-4180-AE84-1105BDC87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3C9C41-0B95-4119-8D75-6010682AB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2C0084-0EC0-44D4-851B-C24200B5F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000294-0760-47FA-BE50-432219EF2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DC32E6-BAA4-4372-BB63-7C7526C3E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206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EDAAB8-8BC4-4029-BE29-A0B3C9941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ED03D7-D098-4BDC-8BDD-54FD1461CE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B89605-6D51-40CB-BEE4-2958E5F5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10A261-24AA-4259-88D5-1C4F791C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76578A-6093-4455-AB37-7A2A0617D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F202CC-7B77-4162-ABC7-3AE99F2A6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066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547887-EF92-4744-A697-92A4B2022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381674-0878-4B2F-A2CA-21F238D70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E2AFFC5-267D-4E1D-9F22-56FD4A8398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4605419-0F61-401A-9541-C123CF2E63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C645C74-101D-45A3-BC5A-2023F9BA2D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3F6E17B-BF4E-4AD8-8D89-22548CFC5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93DFF28-14BF-4134-B477-81D31C9B9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775BBF3-52B1-42AD-9C69-6FDDEB30D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2107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2B06D4-515B-408E-BF8C-06A7FF876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12E5FD0-9B14-4A7C-9AB6-C05B7C6E0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BF3AA47-02AC-4718-AAA8-EEAFA188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74F13F-03FE-4275-A72E-3D94709F3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670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675B5A3-BFAC-4AB7-860F-1142462DF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1C9FDD0-5A1A-422F-9589-4DD131C72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F903EE-3B05-4D60-A905-D5A6CA270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953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00DEFA-5E04-42E4-BB93-2C04E2F4B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FACA22-D4FD-4600-BA56-5C8C6129C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DE76F5F-2590-4339-9ABA-F9C68CCA05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FE17C75-4C4A-4B3E-8053-A08B86EBC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F8DDF5-4F5D-4987-ABC6-4A510B8AD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240179-75EB-44E7-AD65-B41AC24D5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753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CF413-1181-4F0F-9342-62AC0B022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A226CE6-A4AC-48CE-952A-C2DE14F9C0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30CA8C-6A54-40CE-8747-C0E344911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77DC06-9300-4D47-B963-5BE47A321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4DDA4F2-4BB5-4BDE-A154-C3096F10D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7651DA8-E15F-4E70-AFF1-FC3ACD2D8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610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914A9A5-C48A-4BE5-9D8A-B501F2653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6D5C27-DDA2-4388-8EC8-ABE5711C1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691490-C838-4625-823E-B120A99BB8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D1C6A-7C41-43B9-B799-497EAA3F40B0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96752B-D6B5-494E-BA87-AE2F35BC56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2FCF69-0B1D-4D0F-86CE-811B1C1473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63499-D7BA-43AB-B511-9862EDDAF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669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D8126C6-CBF7-49E5-9B9D-89B1C394063D}"/>
              </a:ext>
            </a:extLst>
          </p:cNvPr>
          <p:cNvSpPr txBox="1"/>
          <p:nvPr/>
        </p:nvSpPr>
        <p:spPr>
          <a:xfrm>
            <a:off x="569166" y="438539"/>
            <a:ext cx="3395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一、</a:t>
            </a:r>
            <a:r>
              <a:rPr lang="en-US" altLang="zh-CN" sz="2800" b="1" dirty="0"/>
              <a:t> FPGA(Verilog)</a:t>
            </a:r>
            <a:endParaRPr lang="zh-CN" altLang="en-US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F6FE8C-DDDB-43E8-BC4F-851EE29C622F}"/>
              </a:ext>
            </a:extLst>
          </p:cNvPr>
          <p:cNvSpPr txBox="1"/>
          <p:nvPr/>
        </p:nvSpPr>
        <p:spPr>
          <a:xfrm>
            <a:off x="1215176" y="3480406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/>
              <a:t>基本模块和外设的使用</a:t>
            </a:r>
          </a:p>
        </p:txBody>
      </p:sp>
      <p:sp>
        <p:nvSpPr>
          <p:cNvPr id="6" name="左大括号 5">
            <a:extLst>
              <a:ext uri="{FF2B5EF4-FFF2-40B4-BE49-F238E27FC236}">
                <a16:creationId xmlns:a16="http://schemas.microsoft.com/office/drawing/2014/main" id="{4ED47DBC-74E8-4D7B-A8FE-8908C8794ED8}"/>
              </a:ext>
            </a:extLst>
          </p:cNvPr>
          <p:cNvSpPr/>
          <p:nvPr/>
        </p:nvSpPr>
        <p:spPr>
          <a:xfrm>
            <a:off x="4874743" y="1529469"/>
            <a:ext cx="849086" cy="4376057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F6B39F5-AA03-44E5-A00C-C432223BC9B7}"/>
              </a:ext>
            </a:extLst>
          </p:cNvPr>
          <p:cNvSpPr txBox="1"/>
          <p:nvPr/>
        </p:nvSpPr>
        <p:spPr>
          <a:xfrm>
            <a:off x="6188343" y="1705659"/>
            <a:ext cx="1396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2000" b="1" dirty="0"/>
              <a:t>LED</a:t>
            </a:r>
            <a:r>
              <a:rPr lang="zh-CN" altLang="en-US" sz="2000" b="1" dirty="0"/>
              <a:t>流水灯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40179D4-F3E0-4817-A748-E708DF63C280}"/>
              </a:ext>
            </a:extLst>
          </p:cNvPr>
          <p:cNvSpPr txBox="1"/>
          <p:nvPr/>
        </p:nvSpPr>
        <p:spPr>
          <a:xfrm>
            <a:off x="6228418" y="2210962"/>
            <a:ext cx="13163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000" b="1" dirty="0"/>
              <a:t>按键</a:t>
            </a:r>
            <a:r>
              <a:rPr lang="en-US" altLang="zh-CN" sz="2000" b="1" dirty="0"/>
              <a:t>/</a:t>
            </a:r>
            <a:r>
              <a:rPr lang="zh-CN" altLang="en-US" sz="2000" b="1" dirty="0"/>
              <a:t>消抖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870B03F-9D69-4BF5-8D6F-83265C8658A6}"/>
              </a:ext>
            </a:extLst>
          </p:cNvPr>
          <p:cNvSpPr txBox="1"/>
          <p:nvPr/>
        </p:nvSpPr>
        <p:spPr>
          <a:xfrm>
            <a:off x="6233227" y="2673479"/>
            <a:ext cx="13516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2000" b="1" dirty="0"/>
              <a:t>UART</a:t>
            </a:r>
            <a:r>
              <a:rPr lang="zh-CN" altLang="en-US" sz="2000" b="1" dirty="0"/>
              <a:t>收发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0EFFFDA-2D50-4CC5-B37C-6919A4619C53}"/>
              </a:ext>
            </a:extLst>
          </p:cNvPr>
          <p:cNvSpPr txBox="1"/>
          <p:nvPr/>
        </p:nvSpPr>
        <p:spPr>
          <a:xfrm>
            <a:off x="6271474" y="3212195"/>
            <a:ext cx="25987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000" b="1" dirty="0"/>
              <a:t>数码管静态</a:t>
            </a:r>
            <a:r>
              <a:rPr lang="en-US" altLang="zh-CN" sz="2000" b="1" dirty="0"/>
              <a:t>/</a:t>
            </a:r>
            <a:r>
              <a:rPr lang="zh-CN" altLang="en-US" sz="2000" b="1" dirty="0"/>
              <a:t>动态显示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4A77E9C-2933-4190-9F54-8B3EA5FC2494}"/>
              </a:ext>
            </a:extLst>
          </p:cNvPr>
          <p:cNvSpPr txBox="1"/>
          <p:nvPr/>
        </p:nvSpPr>
        <p:spPr>
          <a:xfrm>
            <a:off x="6307474" y="3717498"/>
            <a:ext cx="28729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2000" b="1" dirty="0"/>
              <a:t>PWM</a:t>
            </a:r>
            <a:r>
              <a:rPr lang="zh-CN" altLang="en-US" sz="2000" b="1" dirty="0"/>
              <a:t>输出（接蜂鸣器）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0BEC027-89A9-4E2C-A30F-C1708EE5FDB2}"/>
              </a:ext>
            </a:extLst>
          </p:cNvPr>
          <p:cNvSpPr txBox="1"/>
          <p:nvPr/>
        </p:nvSpPr>
        <p:spPr>
          <a:xfrm>
            <a:off x="6290643" y="4262449"/>
            <a:ext cx="2165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2000" b="1" dirty="0"/>
              <a:t>Flash</a:t>
            </a:r>
            <a:r>
              <a:rPr lang="zh-CN" altLang="en-US" sz="2000" b="1" dirty="0"/>
              <a:t>擦写（</a:t>
            </a:r>
            <a:r>
              <a:rPr lang="en-US" altLang="zh-CN" sz="2000" b="1" dirty="0"/>
              <a:t>SPI</a:t>
            </a:r>
            <a:r>
              <a:rPr lang="zh-CN" altLang="en-US" sz="2000" b="1" dirty="0"/>
              <a:t>）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A0AA5F1-14F2-4573-B162-BEB0BF613265}"/>
              </a:ext>
            </a:extLst>
          </p:cNvPr>
          <p:cNvSpPr txBox="1"/>
          <p:nvPr/>
        </p:nvSpPr>
        <p:spPr>
          <a:xfrm>
            <a:off x="6325805" y="4790489"/>
            <a:ext cx="2595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2000" b="1" dirty="0"/>
              <a:t>EEPROM</a:t>
            </a:r>
            <a:r>
              <a:rPr lang="zh-CN" altLang="en-US" sz="2000" b="1" dirty="0"/>
              <a:t>擦写（</a:t>
            </a:r>
            <a:r>
              <a:rPr lang="en-US" altLang="zh-CN" sz="2000" b="1" dirty="0"/>
              <a:t>I2C</a:t>
            </a:r>
            <a:r>
              <a:rPr lang="zh-CN" altLang="en-US" sz="2000" b="1" dirty="0"/>
              <a:t>）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06E39D6-BA73-4B6E-83B1-E4C222F1C44B}"/>
              </a:ext>
            </a:extLst>
          </p:cNvPr>
          <p:cNvSpPr txBox="1"/>
          <p:nvPr/>
        </p:nvSpPr>
        <p:spPr>
          <a:xfrm>
            <a:off x="6325805" y="5335440"/>
            <a:ext cx="4783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000" b="1" dirty="0"/>
              <a:t>片内</a:t>
            </a:r>
            <a:r>
              <a:rPr lang="en-US" altLang="zh-CN" sz="2000" b="1" dirty="0"/>
              <a:t>ROM/</a:t>
            </a:r>
            <a:r>
              <a:rPr lang="zh-CN" altLang="en-US" sz="2000" b="1" dirty="0"/>
              <a:t>片内</a:t>
            </a:r>
            <a:r>
              <a:rPr lang="en-US" altLang="zh-CN" sz="2000" b="1" dirty="0"/>
              <a:t>RAM/</a:t>
            </a:r>
            <a:r>
              <a:rPr lang="zh-CN" altLang="en-US" sz="2000" b="1" dirty="0"/>
              <a:t>片内</a:t>
            </a:r>
            <a:r>
              <a:rPr lang="en-US" altLang="zh-CN" sz="2000" b="1" dirty="0"/>
              <a:t>FIFO</a:t>
            </a:r>
            <a:r>
              <a:rPr lang="zh-CN" altLang="en-US" sz="2000" b="1" dirty="0"/>
              <a:t>读写测试</a:t>
            </a:r>
          </a:p>
        </p:txBody>
      </p:sp>
    </p:spTree>
    <p:extLst>
      <p:ext uri="{BB962C8B-B14F-4D97-AF65-F5344CB8AC3E}">
        <p14:creationId xmlns:p14="http://schemas.microsoft.com/office/powerpoint/2010/main" val="2015554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D8126C6-CBF7-49E5-9B9D-89B1C394063D}"/>
              </a:ext>
            </a:extLst>
          </p:cNvPr>
          <p:cNvSpPr txBox="1"/>
          <p:nvPr/>
        </p:nvSpPr>
        <p:spPr>
          <a:xfrm>
            <a:off x="569166" y="438539"/>
            <a:ext cx="3395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一、</a:t>
            </a:r>
            <a:r>
              <a:rPr lang="en-US" altLang="zh-CN" sz="2800" b="1" dirty="0"/>
              <a:t> FPGA(Verilog)</a:t>
            </a:r>
            <a:endParaRPr lang="zh-CN" altLang="en-US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F6FE8C-DDDB-43E8-BC4F-851EE29C622F}"/>
              </a:ext>
            </a:extLst>
          </p:cNvPr>
          <p:cNvSpPr txBox="1"/>
          <p:nvPr/>
        </p:nvSpPr>
        <p:spPr>
          <a:xfrm>
            <a:off x="569165" y="1250553"/>
            <a:ext cx="11141571" cy="968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按键</a:t>
            </a:r>
            <a:r>
              <a:rPr lang="en-US" altLang="zh-CN" sz="2000" b="1" dirty="0"/>
              <a:t>+</a:t>
            </a:r>
            <a:r>
              <a:rPr lang="zh-CN" altLang="en-US" sz="2000" b="1" dirty="0"/>
              <a:t>串口收发：开发板上有四个按键和四个</a:t>
            </a:r>
            <a:r>
              <a:rPr lang="en-US" altLang="zh-CN" sz="2000" b="1" dirty="0"/>
              <a:t>LED</a:t>
            </a:r>
            <a:r>
              <a:rPr lang="zh-CN" altLang="en-US" sz="2000" b="1" dirty="0"/>
              <a:t>灯，</a:t>
            </a:r>
            <a:r>
              <a:rPr lang="en-US" altLang="zh-CN" sz="2000" b="1" dirty="0"/>
              <a:t>KEY0(RESET)</a:t>
            </a:r>
            <a:r>
              <a:rPr lang="zh-CN" altLang="en-US" sz="2000" b="1" dirty="0"/>
              <a:t>，</a:t>
            </a:r>
            <a:r>
              <a:rPr lang="en-US" altLang="zh-CN" sz="2000" b="1" dirty="0"/>
              <a:t>KEY1</a:t>
            </a:r>
            <a:r>
              <a:rPr lang="zh-CN" altLang="en-US" sz="2000" b="1" dirty="0"/>
              <a:t>，</a:t>
            </a:r>
            <a:r>
              <a:rPr lang="en-US" altLang="zh-CN" sz="2000" b="1" dirty="0"/>
              <a:t>KEY2</a:t>
            </a:r>
            <a:r>
              <a:rPr lang="zh-CN" altLang="en-US" sz="2000" b="1" dirty="0"/>
              <a:t>，</a:t>
            </a:r>
            <a:r>
              <a:rPr lang="en-US" altLang="zh-CN" sz="2000" b="1" dirty="0"/>
              <a:t>KEY3</a:t>
            </a:r>
            <a:r>
              <a:rPr lang="zh-CN" altLang="en-US" sz="2000" b="1" dirty="0"/>
              <a:t>，后</a:t>
            </a:r>
            <a:r>
              <a:rPr lang="en-US" altLang="zh-CN" sz="2000" b="1" dirty="0"/>
              <a:t>3</a:t>
            </a:r>
            <a:r>
              <a:rPr lang="zh-CN" altLang="en-US" sz="2000" b="1" dirty="0"/>
              <a:t>个键按下一次松开后分别向</a:t>
            </a:r>
            <a:r>
              <a:rPr lang="en-US" altLang="zh-CN" sz="2000" b="1" dirty="0"/>
              <a:t>PC</a:t>
            </a:r>
            <a:r>
              <a:rPr lang="zh-CN" altLang="en-US" sz="2000" b="1" dirty="0"/>
              <a:t>发送数字</a:t>
            </a:r>
            <a:r>
              <a:rPr lang="en-US" altLang="zh-CN" sz="2000" b="1" dirty="0"/>
              <a:t>1</a:t>
            </a:r>
            <a:r>
              <a:rPr lang="zh-CN" altLang="en-US" sz="2000" b="1" dirty="0"/>
              <a:t>，</a:t>
            </a:r>
            <a:r>
              <a:rPr lang="en-US" altLang="zh-CN" sz="2000" b="1" dirty="0"/>
              <a:t>2</a:t>
            </a:r>
            <a:r>
              <a:rPr lang="zh-CN" altLang="en-US" sz="2000" b="1" dirty="0"/>
              <a:t>，</a:t>
            </a:r>
            <a:r>
              <a:rPr lang="en-US" altLang="zh-CN" sz="2000" b="1" dirty="0"/>
              <a:t>3</a:t>
            </a:r>
            <a:r>
              <a:rPr lang="zh-CN" altLang="en-US" sz="2000" b="1" dirty="0"/>
              <a:t>，同时对应</a:t>
            </a:r>
            <a:r>
              <a:rPr lang="en-US" altLang="zh-CN" sz="2000" b="1" dirty="0"/>
              <a:t>LED</a:t>
            </a:r>
            <a:r>
              <a:rPr lang="zh-CN" altLang="en-US" sz="2000" b="1" dirty="0"/>
              <a:t>灯亮至按键松开熄灭。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FE8BDC-B292-4156-9E8F-A97EFCC22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89872" y="1940443"/>
            <a:ext cx="3400842" cy="453623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2D72790-FCD9-4523-85F5-0ED12F8FD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12803"/>
            <a:ext cx="4354286" cy="339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31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D8126C6-CBF7-49E5-9B9D-89B1C394063D}"/>
              </a:ext>
            </a:extLst>
          </p:cNvPr>
          <p:cNvSpPr txBox="1"/>
          <p:nvPr/>
        </p:nvSpPr>
        <p:spPr>
          <a:xfrm>
            <a:off x="569166" y="438539"/>
            <a:ext cx="3395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一、</a:t>
            </a:r>
            <a:r>
              <a:rPr lang="en-US" altLang="zh-CN" sz="2800" b="1" dirty="0"/>
              <a:t> FPGA(Verilog)</a:t>
            </a:r>
            <a:endParaRPr lang="zh-CN" altLang="en-US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F6FE8C-DDDB-43E8-BC4F-851EE29C622F}"/>
              </a:ext>
            </a:extLst>
          </p:cNvPr>
          <p:cNvSpPr txBox="1"/>
          <p:nvPr/>
        </p:nvSpPr>
        <p:spPr>
          <a:xfrm>
            <a:off x="569166" y="1250553"/>
            <a:ext cx="3890868" cy="507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/>
              <a:t>DDS</a:t>
            </a:r>
            <a:r>
              <a:rPr lang="zh-CN" altLang="en-US" sz="2000" b="1" dirty="0"/>
              <a:t>生成任意波形（</a:t>
            </a:r>
            <a:r>
              <a:rPr lang="en-US" altLang="zh-CN" sz="2000" b="1" dirty="0"/>
              <a:t>11.30</a:t>
            </a:r>
            <a:r>
              <a:rPr lang="zh-CN" altLang="en-US" sz="2000" b="1" dirty="0"/>
              <a:t>）：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A8A24A3D-183B-4F0D-AED2-D26A0BC079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35142" y="1480498"/>
            <a:ext cx="3401171" cy="4533123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3729E6B2-692C-44D2-A5A1-837F77A4A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700" y="2046473"/>
            <a:ext cx="5326469" cy="3401172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5322E464-8612-4A53-B7D4-2EF6770C32DC}"/>
              </a:ext>
            </a:extLst>
          </p:cNvPr>
          <p:cNvSpPr txBox="1"/>
          <p:nvPr/>
        </p:nvSpPr>
        <p:spPr>
          <a:xfrm>
            <a:off x="8098970" y="5570626"/>
            <a:ext cx="2034075" cy="3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/>
              <a:t>10</a:t>
            </a:r>
            <a:r>
              <a:rPr lang="zh-CN" altLang="en-US" sz="1400" b="1" dirty="0"/>
              <a:t>位高速</a:t>
            </a:r>
            <a:r>
              <a:rPr lang="en-US" altLang="zh-CN" sz="1400" b="1" dirty="0"/>
              <a:t>DAC3PD5651</a:t>
            </a:r>
            <a:endParaRPr lang="zh-CN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320279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D8126C6-CBF7-49E5-9B9D-89B1C394063D}"/>
              </a:ext>
            </a:extLst>
          </p:cNvPr>
          <p:cNvSpPr txBox="1"/>
          <p:nvPr/>
        </p:nvSpPr>
        <p:spPr>
          <a:xfrm>
            <a:off x="569166" y="438539"/>
            <a:ext cx="3395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一、</a:t>
            </a:r>
            <a:r>
              <a:rPr lang="en-US" altLang="zh-CN" sz="2800" b="1" dirty="0"/>
              <a:t> FPGA(Verilog)</a:t>
            </a:r>
            <a:endParaRPr lang="zh-CN" altLang="en-US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F6FE8C-DDDB-43E8-BC4F-851EE29C622F}"/>
              </a:ext>
            </a:extLst>
          </p:cNvPr>
          <p:cNvSpPr txBox="1"/>
          <p:nvPr/>
        </p:nvSpPr>
        <p:spPr>
          <a:xfrm>
            <a:off x="569166" y="1250553"/>
            <a:ext cx="3890868" cy="507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/>
              <a:t>DDS</a:t>
            </a:r>
            <a:r>
              <a:rPr lang="zh-CN" altLang="en-US" sz="2000" b="1" dirty="0"/>
              <a:t>生成任意波形（</a:t>
            </a:r>
            <a:r>
              <a:rPr lang="en-US" altLang="zh-CN" sz="2000" b="1" dirty="0"/>
              <a:t>11.30</a:t>
            </a:r>
            <a:r>
              <a:rPr lang="zh-CN" altLang="en-US" sz="2000" b="1" dirty="0"/>
              <a:t>）：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7ABA498-9ECF-4507-B396-56AA01A76CB7}"/>
              </a:ext>
            </a:extLst>
          </p:cNvPr>
          <p:cNvSpPr txBox="1"/>
          <p:nvPr/>
        </p:nvSpPr>
        <p:spPr>
          <a:xfrm>
            <a:off x="821093" y="2046474"/>
            <a:ext cx="2771193" cy="507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/>
              <a:t>MATLAB</a:t>
            </a:r>
            <a:r>
              <a:rPr lang="zh-CN" altLang="en-US" sz="2000" b="1" dirty="0"/>
              <a:t>生成波形数据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8A16FE5-38E0-43DA-8275-BE4FC2BAE20C}"/>
              </a:ext>
            </a:extLst>
          </p:cNvPr>
          <p:cNvSpPr txBox="1"/>
          <p:nvPr/>
        </p:nvSpPr>
        <p:spPr>
          <a:xfrm>
            <a:off x="4711962" y="2046474"/>
            <a:ext cx="1026365" cy="507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查找表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A95D33B-E221-4BD6-A932-3CE67298C87F}"/>
              </a:ext>
            </a:extLst>
          </p:cNvPr>
          <p:cNvSpPr txBox="1"/>
          <p:nvPr/>
        </p:nvSpPr>
        <p:spPr>
          <a:xfrm>
            <a:off x="7147252" y="2046474"/>
            <a:ext cx="2388634" cy="507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/>
              <a:t>FPGA</a:t>
            </a:r>
            <a:r>
              <a:rPr lang="zh-CN" altLang="en-US" sz="2000" b="1" dirty="0"/>
              <a:t>送给高速</a:t>
            </a:r>
            <a:r>
              <a:rPr lang="en-US" altLang="zh-CN" sz="2000" b="1" dirty="0"/>
              <a:t>DAC</a:t>
            </a:r>
            <a:endParaRPr lang="zh-CN" altLang="en-US" sz="2000" b="1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1EDA8F8-14FE-45D5-AEFB-71616F0E4330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3592286" y="2300038"/>
            <a:ext cx="11196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C468A947-D5AA-407C-A67C-DEC9AAFDC6A6}"/>
              </a:ext>
            </a:extLst>
          </p:cNvPr>
          <p:cNvCxnSpPr>
            <a:stCxn id="7" idx="3"/>
            <a:endCxn id="10" idx="1"/>
          </p:cNvCxnSpPr>
          <p:nvPr/>
        </p:nvCxnSpPr>
        <p:spPr>
          <a:xfrm>
            <a:off x="5738327" y="2300038"/>
            <a:ext cx="14089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图片 14">
            <a:extLst>
              <a:ext uri="{FF2B5EF4-FFF2-40B4-BE49-F238E27FC236}">
                <a16:creationId xmlns:a16="http://schemas.microsoft.com/office/drawing/2014/main" id="{1AAC61F0-3C74-4CDA-A21E-FC0B582164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739" y="2842395"/>
            <a:ext cx="3515908" cy="3135268"/>
          </a:xfrm>
          <a:prstGeom prst="rect">
            <a:avLst/>
          </a:prstGeom>
        </p:spPr>
      </p:pic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5E7DBDA4-0306-45DF-923F-5B3D9A438662}"/>
              </a:ext>
            </a:extLst>
          </p:cNvPr>
          <p:cNvCxnSpPr>
            <a:cxnSpLocks/>
            <a:stCxn id="15" idx="0"/>
            <a:endCxn id="6" idx="2"/>
          </p:cNvCxnSpPr>
          <p:nvPr/>
        </p:nvCxnSpPr>
        <p:spPr>
          <a:xfrm flipH="1" flipV="1">
            <a:off x="2206690" y="2553601"/>
            <a:ext cx="3" cy="2887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1638208264">
            <a:hlinkClick r:id="" action="ppaction://media"/>
            <a:extLst>
              <a:ext uri="{FF2B5EF4-FFF2-40B4-BE49-F238E27FC236}">
                <a16:creationId xmlns:a16="http://schemas.microsoft.com/office/drawing/2014/main" id="{7063051B-CFB4-4A20-A8EB-5DD4502404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51511" y="2732778"/>
            <a:ext cx="4472669" cy="335450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6DB22BDE-01AA-433B-B841-4FD4F55A3493}"/>
              </a:ext>
            </a:extLst>
          </p:cNvPr>
          <p:cNvSpPr txBox="1"/>
          <p:nvPr/>
        </p:nvSpPr>
        <p:spPr>
          <a:xfrm>
            <a:off x="6096000" y="6165897"/>
            <a:ext cx="5056323" cy="465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/>
              <a:t>两个按键控制步长增减，第三个按键按下后扫频</a:t>
            </a:r>
          </a:p>
        </p:txBody>
      </p:sp>
    </p:spTree>
    <p:extLst>
      <p:ext uri="{BB962C8B-B14F-4D97-AF65-F5344CB8AC3E}">
        <p14:creationId xmlns:p14="http://schemas.microsoft.com/office/powerpoint/2010/main" val="3663089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D8126C6-CBF7-49E5-9B9D-89B1C394063D}"/>
              </a:ext>
            </a:extLst>
          </p:cNvPr>
          <p:cNvSpPr txBox="1"/>
          <p:nvPr/>
        </p:nvSpPr>
        <p:spPr>
          <a:xfrm>
            <a:off x="569166" y="438539"/>
            <a:ext cx="3395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一、</a:t>
            </a:r>
            <a:r>
              <a:rPr lang="en-US" altLang="zh-CN" sz="2800" b="1" dirty="0"/>
              <a:t> FPGA(Verilog)</a:t>
            </a:r>
            <a:endParaRPr lang="zh-CN" altLang="en-US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F6FE8C-DDDB-43E8-BC4F-851EE29C622F}"/>
              </a:ext>
            </a:extLst>
          </p:cNvPr>
          <p:cNvSpPr txBox="1"/>
          <p:nvPr/>
        </p:nvSpPr>
        <p:spPr>
          <a:xfrm>
            <a:off x="569166" y="1250553"/>
            <a:ext cx="2864499" cy="507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/>
              <a:t>10bit</a:t>
            </a:r>
            <a:r>
              <a:rPr lang="zh-CN" altLang="en-US" sz="2000" b="1" dirty="0"/>
              <a:t>高速</a:t>
            </a:r>
            <a:r>
              <a:rPr lang="en-US" altLang="zh-CN" sz="2000" b="1" dirty="0"/>
              <a:t>ADC3PA1030</a:t>
            </a:r>
            <a:r>
              <a:rPr lang="zh-CN" altLang="en-US" sz="2000" b="1" dirty="0"/>
              <a:t>：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F31EB09-50FF-4E0B-8C1E-2D315CCDA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8" y="2116730"/>
            <a:ext cx="6183738" cy="3388081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84D3850F-BB55-49B5-A1EA-D78A06906FDB}"/>
              </a:ext>
            </a:extLst>
          </p:cNvPr>
          <p:cNvSpPr txBox="1"/>
          <p:nvPr/>
        </p:nvSpPr>
        <p:spPr>
          <a:xfrm>
            <a:off x="6802016" y="3153998"/>
            <a:ext cx="4848808" cy="968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使用</a:t>
            </a:r>
            <a:r>
              <a:rPr lang="en-US" altLang="zh-CN" sz="2000" b="1" dirty="0"/>
              <a:t>Quartus</a:t>
            </a:r>
            <a:r>
              <a:rPr lang="zh-CN" altLang="en-US" sz="2000" b="1" dirty="0"/>
              <a:t>的</a:t>
            </a:r>
            <a:r>
              <a:rPr lang="en-US" altLang="zh-CN" sz="2000" b="1" dirty="0"/>
              <a:t>Signal Tap Logic Analyzer</a:t>
            </a:r>
            <a:r>
              <a:rPr lang="zh-CN" altLang="en-US" sz="2000" b="1" dirty="0"/>
              <a:t>查看</a:t>
            </a:r>
            <a:r>
              <a:rPr lang="en-US" altLang="zh-CN" sz="2000" b="1" dirty="0"/>
              <a:t>ADC</a:t>
            </a:r>
            <a:r>
              <a:rPr lang="zh-CN" altLang="en-US" sz="2000" b="1" dirty="0"/>
              <a:t>采集的波形（当时忘记截图了）</a:t>
            </a:r>
          </a:p>
        </p:txBody>
      </p:sp>
    </p:spTree>
    <p:extLst>
      <p:ext uri="{BB962C8B-B14F-4D97-AF65-F5344CB8AC3E}">
        <p14:creationId xmlns:p14="http://schemas.microsoft.com/office/powerpoint/2010/main" val="655533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D8126C6-CBF7-49E5-9B9D-89B1C394063D}"/>
              </a:ext>
            </a:extLst>
          </p:cNvPr>
          <p:cNvSpPr txBox="1"/>
          <p:nvPr/>
        </p:nvSpPr>
        <p:spPr>
          <a:xfrm>
            <a:off x="569166" y="438539"/>
            <a:ext cx="32752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二、</a:t>
            </a:r>
            <a:r>
              <a:rPr lang="en-US" altLang="zh-CN" sz="2800" b="1" dirty="0"/>
              <a:t> FPGA(NIOS II)</a:t>
            </a:r>
            <a:endParaRPr lang="zh-CN" altLang="en-US" sz="2800" b="1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CB2D33E-184E-4C85-93B7-A55FEF9451D1}"/>
              </a:ext>
            </a:extLst>
          </p:cNvPr>
          <p:cNvSpPr txBox="1"/>
          <p:nvPr/>
        </p:nvSpPr>
        <p:spPr>
          <a:xfrm>
            <a:off x="569166" y="1439024"/>
            <a:ext cx="11252720" cy="1712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在基于 FPGA 的系统开发过程中，如果采用纯硬件描述语言（Verilog/VHDL）去实现这些比较复杂的系统，工作量是十分巨大的</a:t>
            </a:r>
            <a:r>
              <a:rPr lang="en-US" altLang="zh-CN" dirty="0"/>
              <a:t>,</a:t>
            </a:r>
            <a:r>
              <a:rPr lang="zh-CN" altLang="en-US" dirty="0"/>
              <a:t>为了解决这些问题，</a:t>
            </a:r>
            <a:r>
              <a:rPr lang="en-US" altLang="zh-CN" dirty="0"/>
              <a:t>Altera </a:t>
            </a:r>
            <a:r>
              <a:rPr lang="zh-CN" altLang="en-US" dirty="0"/>
              <a:t>公司将主控制器、数字信号处理模块、存储器及其控制模块、各种接口协议等模块，通过硬件描述语言实现并封装成 </a:t>
            </a:r>
            <a:r>
              <a:rPr lang="en-US" altLang="zh-CN" dirty="0"/>
              <a:t>IP </a:t>
            </a:r>
            <a:r>
              <a:rPr lang="zh-CN" altLang="en-US" dirty="0"/>
              <a:t>核。用户可以在 </a:t>
            </a:r>
            <a:r>
              <a:rPr lang="en-US" altLang="zh-CN" dirty="0" err="1"/>
              <a:t>Qsys</a:t>
            </a:r>
            <a:r>
              <a:rPr lang="en-US" altLang="zh-CN" dirty="0"/>
              <a:t> </a:t>
            </a:r>
            <a:r>
              <a:rPr lang="zh-CN" altLang="en-US" dirty="0"/>
              <a:t>中直接调用这些 </a:t>
            </a:r>
            <a:r>
              <a:rPr lang="en-US" altLang="zh-CN" dirty="0"/>
              <a:t>IP </a:t>
            </a:r>
            <a:r>
              <a:rPr lang="zh-CN" altLang="en-US" dirty="0"/>
              <a:t>核，从而简化系统设计。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FE013A5-DE5B-45D1-94DD-CF48B2919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91" y="3492204"/>
            <a:ext cx="5419046" cy="192677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C25248C9-B70C-4EA8-8433-96487E8BB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037" y="2878662"/>
            <a:ext cx="6344816" cy="3153856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E7B935C5-D361-4594-8328-FD6102BB3083}"/>
              </a:ext>
            </a:extLst>
          </p:cNvPr>
          <p:cNvSpPr txBox="1"/>
          <p:nvPr/>
        </p:nvSpPr>
        <p:spPr>
          <a:xfrm>
            <a:off x="569166" y="996875"/>
            <a:ext cx="986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err="1"/>
              <a:t>Qsys</a:t>
            </a:r>
            <a:r>
              <a:rPr lang="zh-CN" altLang="en-US" sz="2000" b="1" dirty="0"/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4102101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D8126C6-CBF7-49E5-9B9D-89B1C394063D}"/>
              </a:ext>
            </a:extLst>
          </p:cNvPr>
          <p:cNvSpPr txBox="1"/>
          <p:nvPr/>
        </p:nvSpPr>
        <p:spPr>
          <a:xfrm>
            <a:off x="569166" y="438539"/>
            <a:ext cx="32752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二、</a:t>
            </a:r>
            <a:r>
              <a:rPr lang="en-US" altLang="zh-CN" sz="2800" b="1" dirty="0"/>
              <a:t> FPGA(NIOS II)</a:t>
            </a:r>
            <a:endParaRPr lang="zh-CN" altLang="en-US" sz="2800" b="1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CB2D33E-184E-4C85-93B7-A55FEF9451D1}"/>
              </a:ext>
            </a:extLst>
          </p:cNvPr>
          <p:cNvSpPr txBox="1"/>
          <p:nvPr/>
        </p:nvSpPr>
        <p:spPr>
          <a:xfrm>
            <a:off x="569166" y="1439023"/>
            <a:ext cx="3704254" cy="50361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/>
              <a:t>Nios</a:t>
            </a:r>
            <a:r>
              <a:rPr lang="en-US" altLang="zh-CN" dirty="0"/>
              <a:t> II </a:t>
            </a:r>
            <a:r>
              <a:rPr lang="zh-CN" altLang="en-US" dirty="0"/>
              <a:t>是应用于 </a:t>
            </a:r>
            <a:r>
              <a:rPr lang="en-US" altLang="zh-CN" dirty="0"/>
              <a:t>Intel FPGA </a:t>
            </a:r>
            <a:r>
              <a:rPr lang="zh-CN" altLang="en-US" dirty="0"/>
              <a:t>的嵌入式软核处理器，它是 </a:t>
            </a:r>
            <a:r>
              <a:rPr lang="en-US" altLang="zh-CN" dirty="0" err="1"/>
              <a:t>Qsys</a:t>
            </a:r>
            <a:r>
              <a:rPr lang="en-US" altLang="zh-CN" dirty="0"/>
              <a:t> </a:t>
            </a:r>
            <a:r>
              <a:rPr lang="zh-CN" altLang="en-US" dirty="0"/>
              <a:t>嵌入式系统的核心部件，具有较强的性能和可定制特性。可以在一片 </a:t>
            </a:r>
            <a:r>
              <a:rPr lang="en-US" altLang="zh-CN" dirty="0"/>
              <a:t>FPGA </a:t>
            </a:r>
            <a:r>
              <a:rPr lang="zh-CN" altLang="en-US" dirty="0"/>
              <a:t>内部构建多个 </a:t>
            </a:r>
            <a:r>
              <a:rPr lang="en-US" altLang="zh-CN" dirty="0" err="1"/>
              <a:t>Nios</a:t>
            </a:r>
            <a:r>
              <a:rPr lang="en-US" altLang="zh-CN" dirty="0"/>
              <a:t> II </a:t>
            </a:r>
            <a:r>
              <a:rPr lang="zh-CN" altLang="en-US" dirty="0"/>
              <a:t>处理器，它们可以作为主 </a:t>
            </a:r>
            <a:r>
              <a:rPr lang="en-US" altLang="zh-CN" dirty="0"/>
              <a:t>CPU</a:t>
            </a:r>
            <a:r>
              <a:rPr lang="zh-CN" altLang="en-US" dirty="0"/>
              <a:t>，也可以是协处理器，在同一芯片内部协调有序地完成整个复杂系统的各项功能。</a:t>
            </a:r>
            <a:r>
              <a:rPr lang="en-US" altLang="zh-CN" dirty="0" err="1"/>
              <a:t>Nios</a:t>
            </a:r>
            <a:r>
              <a:rPr lang="en-US" altLang="zh-CN" dirty="0"/>
              <a:t> II </a:t>
            </a:r>
            <a:r>
              <a:rPr lang="zh-CN" altLang="en-US" dirty="0"/>
              <a:t>处理器内核是 </a:t>
            </a:r>
            <a:r>
              <a:rPr lang="en-US" altLang="zh-CN" dirty="0"/>
              <a:t>32 </a:t>
            </a:r>
            <a:r>
              <a:rPr lang="zh-CN" altLang="en-US" dirty="0"/>
              <a:t>位 </a:t>
            </a:r>
            <a:r>
              <a:rPr lang="en-US" altLang="zh-CN" dirty="0"/>
              <a:t>RISC </a:t>
            </a:r>
            <a:r>
              <a:rPr lang="zh-CN" altLang="en-US" dirty="0"/>
              <a:t>架构（精简指令集架构）处理器，它包含大多数现代 </a:t>
            </a:r>
            <a:r>
              <a:rPr lang="en-US" altLang="zh-CN" dirty="0"/>
              <a:t>32 </a:t>
            </a:r>
            <a:r>
              <a:rPr lang="zh-CN" altLang="en-US" dirty="0"/>
              <a:t>位处理器中常见的基本架构元素。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7B935C5-D361-4594-8328-FD6102BB3083}"/>
              </a:ext>
            </a:extLst>
          </p:cNvPr>
          <p:cNvSpPr txBox="1"/>
          <p:nvPr/>
        </p:nvSpPr>
        <p:spPr>
          <a:xfrm>
            <a:off x="569166" y="996875"/>
            <a:ext cx="10743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/>
              <a:t>NIOS II:</a:t>
            </a:r>
            <a:endParaRPr lang="zh-CN" altLang="en-US" sz="20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56337E-D26C-4D5B-95C8-C06F7710E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3420" y="861368"/>
            <a:ext cx="7754470" cy="5446126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80EEB49-B20C-41FF-B1C1-5BF94FED6F06}"/>
              </a:ext>
            </a:extLst>
          </p:cNvPr>
          <p:cNvSpPr txBox="1"/>
          <p:nvPr/>
        </p:nvSpPr>
        <p:spPr>
          <a:xfrm>
            <a:off x="7464489" y="6307494"/>
            <a:ext cx="22878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err="1"/>
              <a:t>Nios</a:t>
            </a:r>
            <a:r>
              <a:rPr lang="en-US" altLang="zh-CN" sz="2000" b="1" dirty="0"/>
              <a:t> II </a:t>
            </a:r>
            <a:r>
              <a:rPr lang="zh-CN" altLang="en-US" sz="2000" b="1" dirty="0"/>
              <a:t>框架结构图</a:t>
            </a:r>
          </a:p>
        </p:txBody>
      </p:sp>
    </p:spTree>
    <p:extLst>
      <p:ext uri="{BB962C8B-B14F-4D97-AF65-F5344CB8AC3E}">
        <p14:creationId xmlns:p14="http://schemas.microsoft.com/office/powerpoint/2010/main" val="667207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D8126C6-CBF7-49E5-9B9D-89B1C394063D}"/>
              </a:ext>
            </a:extLst>
          </p:cNvPr>
          <p:cNvSpPr txBox="1"/>
          <p:nvPr/>
        </p:nvSpPr>
        <p:spPr>
          <a:xfrm>
            <a:off x="569166" y="438539"/>
            <a:ext cx="32752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二、</a:t>
            </a:r>
            <a:r>
              <a:rPr lang="en-US" altLang="zh-CN" sz="2800" b="1" dirty="0"/>
              <a:t> FPGA(NIOS II)</a:t>
            </a:r>
            <a:endParaRPr lang="zh-CN" altLang="en-US" sz="2800" b="1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7B935C5-D361-4594-8328-FD6102BB3083}"/>
              </a:ext>
            </a:extLst>
          </p:cNvPr>
          <p:cNvSpPr txBox="1"/>
          <p:nvPr/>
        </p:nvSpPr>
        <p:spPr>
          <a:xfrm>
            <a:off x="718456" y="3344163"/>
            <a:ext cx="38956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/>
              <a:t>使用</a:t>
            </a:r>
            <a:r>
              <a:rPr lang="en-US" altLang="zh-CN" sz="2000" b="1" dirty="0"/>
              <a:t>NIOS II</a:t>
            </a:r>
            <a:r>
              <a:rPr lang="zh-CN" altLang="en-US" sz="2000" b="1" dirty="0"/>
              <a:t>控制基本模块和外设</a:t>
            </a:r>
            <a:r>
              <a:rPr lang="en-US" altLang="zh-CN" sz="2000" b="1" dirty="0"/>
              <a:t>:</a:t>
            </a:r>
          </a:p>
          <a:p>
            <a:r>
              <a:rPr lang="zh-CN" altLang="en-US" sz="2000" b="1" dirty="0"/>
              <a:t>（</a:t>
            </a:r>
            <a:r>
              <a:rPr lang="en-US" altLang="zh-CN" sz="2000" b="1" dirty="0"/>
              <a:t>12.19</a:t>
            </a:r>
            <a:r>
              <a:rPr lang="zh-CN" altLang="en-US" sz="2000" b="1" dirty="0"/>
              <a:t>）</a:t>
            </a:r>
          </a:p>
        </p:txBody>
      </p:sp>
      <p:sp>
        <p:nvSpPr>
          <p:cNvPr id="7" name="左大括号 6">
            <a:extLst>
              <a:ext uri="{FF2B5EF4-FFF2-40B4-BE49-F238E27FC236}">
                <a16:creationId xmlns:a16="http://schemas.microsoft.com/office/drawing/2014/main" id="{E226098A-2BB6-4426-BD09-B1D85E4B5A98}"/>
              </a:ext>
            </a:extLst>
          </p:cNvPr>
          <p:cNvSpPr/>
          <p:nvPr/>
        </p:nvSpPr>
        <p:spPr>
          <a:xfrm>
            <a:off x="5266628" y="1398840"/>
            <a:ext cx="849086" cy="4376057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A2FFA1A-67C2-40B6-B822-FB70A5B14BC4}"/>
              </a:ext>
            </a:extLst>
          </p:cNvPr>
          <p:cNvSpPr txBox="1"/>
          <p:nvPr/>
        </p:nvSpPr>
        <p:spPr>
          <a:xfrm>
            <a:off x="6267271" y="1483174"/>
            <a:ext cx="31438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000" b="1" dirty="0"/>
              <a:t>向</a:t>
            </a:r>
            <a:r>
              <a:rPr lang="en-US" altLang="zh-CN" sz="2000" b="1" dirty="0"/>
              <a:t>pc</a:t>
            </a:r>
            <a:r>
              <a:rPr lang="zh-CN" altLang="en-US" sz="2000" b="1" dirty="0"/>
              <a:t>打印字符</a:t>
            </a:r>
            <a:r>
              <a:rPr lang="en-US" altLang="zh-CN" sz="2000" b="1" dirty="0"/>
              <a:t>Hello World</a:t>
            </a:r>
            <a:endParaRPr lang="zh-CN" altLang="en-US" sz="2000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C0C3C31-CEA7-4766-91ED-AF6BAF938D9F}"/>
              </a:ext>
            </a:extLst>
          </p:cNvPr>
          <p:cNvSpPr txBox="1"/>
          <p:nvPr/>
        </p:nvSpPr>
        <p:spPr>
          <a:xfrm>
            <a:off x="6267271" y="2013269"/>
            <a:ext cx="21836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000" b="1" dirty="0"/>
              <a:t>按键（</a:t>
            </a:r>
            <a:r>
              <a:rPr lang="en-US" altLang="zh-CN" sz="2000" b="1" dirty="0"/>
              <a:t>PIO IP</a:t>
            </a:r>
            <a:r>
              <a:rPr lang="zh-CN" altLang="en-US" sz="2000" b="1" dirty="0"/>
              <a:t>核）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3BB4493-76B2-4E5D-BF25-7E84A10BA7EE}"/>
              </a:ext>
            </a:extLst>
          </p:cNvPr>
          <p:cNvSpPr txBox="1"/>
          <p:nvPr/>
        </p:nvSpPr>
        <p:spPr>
          <a:xfrm>
            <a:off x="6267271" y="2498376"/>
            <a:ext cx="2214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000" b="1" dirty="0"/>
              <a:t>按键（</a:t>
            </a:r>
            <a:r>
              <a:rPr lang="en-US" altLang="zh-CN" sz="2000" b="1" dirty="0"/>
              <a:t>PIO </a:t>
            </a:r>
            <a:r>
              <a:rPr lang="zh-CN" altLang="en-US" sz="2000" b="1" dirty="0"/>
              <a:t>中断）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3DB4271-7493-4DD3-BF1A-A034B0738AE9}"/>
              </a:ext>
            </a:extLst>
          </p:cNvPr>
          <p:cNvSpPr txBox="1"/>
          <p:nvPr/>
        </p:nvSpPr>
        <p:spPr>
          <a:xfrm>
            <a:off x="6269232" y="3047551"/>
            <a:ext cx="23759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2000" b="1" dirty="0"/>
              <a:t>UART</a:t>
            </a:r>
            <a:r>
              <a:rPr lang="zh-CN" altLang="en-US" sz="2000" b="1" dirty="0"/>
              <a:t>（串口</a:t>
            </a:r>
            <a:r>
              <a:rPr lang="en-US" altLang="zh-CN" sz="2000" b="1" dirty="0"/>
              <a:t>IP</a:t>
            </a:r>
            <a:r>
              <a:rPr lang="zh-CN" altLang="en-US" sz="2000" b="1" dirty="0"/>
              <a:t>核）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4B4228E-D7F5-47E5-93C2-02686F8FA3ED}"/>
              </a:ext>
            </a:extLst>
          </p:cNvPr>
          <p:cNvSpPr txBox="1"/>
          <p:nvPr/>
        </p:nvSpPr>
        <p:spPr>
          <a:xfrm>
            <a:off x="6269232" y="3604326"/>
            <a:ext cx="1465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000" b="1" dirty="0"/>
              <a:t>定时器</a:t>
            </a:r>
            <a:r>
              <a:rPr lang="en-US" altLang="zh-CN" sz="2000" b="1" dirty="0"/>
              <a:t>IP</a:t>
            </a:r>
            <a:r>
              <a:rPr lang="zh-CN" altLang="en-US" sz="2000" b="1" dirty="0"/>
              <a:t>核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9364A36-60CD-4EC1-9AB3-6074B6190F5D}"/>
              </a:ext>
            </a:extLst>
          </p:cNvPr>
          <p:cNvSpPr txBox="1"/>
          <p:nvPr/>
        </p:nvSpPr>
        <p:spPr>
          <a:xfrm>
            <a:off x="6297728" y="4134421"/>
            <a:ext cx="16594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2000" b="1" dirty="0"/>
              <a:t>SDRAM IP</a:t>
            </a:r>
            <a:r>
              <a:rPr lang="zh-CN" altLang="en-US" sz="2000" b="1" dirty="0"/>
              <a:t>核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1B53277-EB20-4030-8017-DBD475C79E5A}"/>
              </a:ext>
            </a:extLst>
          </p:cNvPr>
          <p:cNvSpPr txBox="1"/>
          <p:nvPr/>
        </p:nvSpPr>
        <p:spPr>
          <a:xfrm>
            <a:off x="6297728" y="4689149"/>
            <a:ext cx="13484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zh-CN" sz="2000" b="1" dirty="0"/>
              <a:t>EPCS IP</a:t>
            </a:r>
            <a:r>
              <a:rPr lang="zh-CN" altLang="en-US" sz="2000" b="1" dirty="0"/>
              <a:t>核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0978632-8644-4836-BF11-B849491FAB29}"/>
              </a:ext>
            </a:extLst>
          </p:cNvPr>
          <p:cNvSpPr txBox="1"/>
          <p:nvPr/>
        </p:nvSpPr>
        <p:spPr>
          <a:xfrm>
            <a:off x="6271419" y="5168703"/>
            <a:ext cx="2547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000" b="1" dirty="0"/>
              <a:t>数码管（自定义</a:t>
            </a:r>
            <a:r>
              <a:rPr lang="en-US" altLang="zh-CN" sz="2000" b="1" dirty="0"/>
              <a:t>IP</a:t>
            </a:r>
            <a:r>
              <a:rPr lang="zh-CN" altLang="en-US" sz="2000" b="1" dirty="0"/>
              <a:t>核</a:t>
            </a:r>
            <a:r>
              <a:rPr lang="en-US" altLang="zh-CN" sz="2000" b="1" dirty="0"/>
              <a:t>)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969081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D8126C6-CBF7-49E5-9B9D-89B1C394063D}"/>
              </a:ext>
            </a:extLst>
          </p:cNvPr>
          <p:cNvSpPr txBox="1"/>
          <p:nvPr/>
        </p:nvSpPr>
        <p:spPr>
          <a:xfrm>
            <a:off x="4676380" y="1662829"/>
            <a:ext cx="2839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三、</a:t>
            </a:r>
            <a:r>
              <a:rPr lang="en-US" altLang="zh-CN" sz="2800" b="1" dirty="0"/>
              <a:t> Qt</a:t>
            </a:r>
            <a:r>
              <a:rPr lang="zh-CN" altLang="en-US" sz="2800" b="1" dirty="0"/>
              <a:t>开发学习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526D9B0-9ACF-4592-A5EA-D9CF3EAD3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499" y="2973780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317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475</Words>
  <Application>Microsoft Office PowerPoint</Application>
  <PresentationFormat>宽屏</PresentationFormat>
  <Paragraphs>43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杨 秀华</dc:creator>
  <cp:lastModifiedBy>杨 秀华</cp:lastModifiedBy>
  <cp:revision>26</cp:revision>
  <dcterms:created xsi:type="dcterms:W3CDTF">2021-12-24T15:49:52Z</dcterms:created>
  <dcterms:modified xsi:type="dcterms:W3CDTF">2021-12-24T16:59:53Z</dcterms:modified>
</cp:coreProperties>
</file>

<file path=docProps/thumbnail.jpeg>
</file>